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6" r:id="rId1"/>
  </p:sldMasterIdLst>
  <p:notesMasterIdLst>
    <p:notesMasterId r:id="rId18"/>
  </p:notesMasterIdLst>
  <p:handoutMasterIdLst>
    <p:handoutMasterId r:id="rId19"/>
  </p:handoutMasterIdLst>
  <p:sldIdLst>
    <p:sldId id="433" r:id="rId2"/>
    <p:sldId id="417" r:id="rId3"/>
    <p:sldId id="429" r:id="rId4"/>
    <p:sldId id="428" r:id="rId5"/>
    <p:sldId id="430" r:id="rId6"/>
    <p:sldId id="418" r:id="rId7"/>
    <p:sldId id="416" r:id="rId8"/>
    <p:sldId id="431" r:id="rId9"/>
    <p:sldId id="432" r:id="rId10"/>
    <p:sldId id="419" r:id="rId11"/>
    <p:sldId id="427" r:id="rId12"/>
    <p:sldId id="425" r:id="rId13"/>
    <p:sldId id="424" r:id="rId14"/>
    <p:sldId id="426" r:id="rId15"/>
    <p:sldId id="434" r:id="rId16"/>
    <p:sldId id="410" r:id="rId17"/>
  </p:sldIdLst>
  <p:sldSz cx="9144000" cy="6858000" type="screen4x3"/>
  <p:notesSz cx="9874250" cy="6797675"/>
  <p:defaultTextStyle>
    <a:defPPr>
      <a:defRPr lang="it-IT"/>
    </a:defPPr>
    <a:lvl1pPr algn="l" rtl="0" fontAlgn="base">
      <a:spcBef>
        <a:spcPct val="0"/>
      </a:spcBef>
      <a:spcAft>
        <a:spcPct val="0"/>
      </a:spcAft>
      <a:defRPr sz="1400"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sz="1400"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sz="1400"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sz="1400"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sz="1400" kern="1200">
        <a:solidFill>
          <a:schemeClr val="tx1"/>
        </a:solidFill>
        <a:latin typeface="Arial" charset="0"/>
        <a:ea typeface="ＭＳ Ｐゴシック" pitchFamily="34" charset="-128"/>
        <a:cs typeface="+mn-cs"/>
      </a:defRPr>
    </a:lvl5pPr>
    <a:lvl6pPr marL="2286000" algn="l" defTabSz="914400" rtl="0" eaLnBrk="1" latinLnBrk="0" hangingPunct="1">
      <a:defRPr sz="1400" kern="1200">
        <a:solidFill>
          <a:schemeClr val="tx1"/>
        </a:solidFill>
        <a:latin typeface="Arial" charset="0"/>
        <a:ea typeface="ＭＳ Ｐゴシック" pitchFamily="34" charset="-128"/>
        <a:cs typeface="+mn-cs"/>
      </a:defRPr>
    </a:lvl6pPr>
    <a:lvl7pPr marL="2743200" algn="l" defTabSz="914400" rtl="0" eaLnBrk="1" latinLnBrk="0" hangingPunct="1">
      <a:defRPr sz="1400" kern="1200">
        <a:solidFill>
          <a:schemeClr val="tx1"/>
        </a:solidFill>
        <a:latin typeface="Arial" charset="0"/>
        <a:ea typeface="ＭＳ Ｐゴシック" pitchFamily="34" charset="-128"/>
        <a:cs typeface="+mn-cs"/>
      </a:defRPr>
    </a:lvl7pPr>
    <a:lvl8pPr marL="3200400" algn="l" defTabSz="914400" rtl="0" eaLnBrk="1" latinLnBrk="0" hangingPunct="1">
      <a:defRPr sz="1400" kern="1200">
        <a:solidFill>
          <a:schemeClr val="tx1"/>
        </a:solidFill>
        <a:latin typeface="Arial" charset="0"/>
        <a:ea typeface="ＭＳ Ｐゴシック" pitchFamily="34" charset="-128"/>
        <a:cs typeface="+mn-cs"/>
      </a:defRPr>
    </a:lvl8pPr>
    <a:lvl9pPr marL="3657600" algn="l" defTabSz="914400" rtl="0" eaLnBrk="1" latinLnBrk="0" hangingPunct="1">
      <a:defRPr sz="1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3570B2"/>
    <a:srgbClr val="1E539D"/>
    <a:srgbClr val="00A3DB"/>
    <a:srgbClr val="004393"/>
    <a:srgbClr val="E4E4E4"/>
    <a:srgbClr val="D5D5D5"/>
    <a:srgbClr val="32B1DC"/>
    <a:srgbClr val="B2B2B2"/>
    <a:srgbClr val="BF8C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48" autoAdjust="0"/>
    <p:restoredTop sz="85199" autoAdjust="0"/>
  </p:normalViewPr>
  <p:slideViewPr>
    <p:cSldViewPr>
      <p:cViewPr varScale="1">
        <p:scale>
          <a:sx n="87" d="100"/>
          <a:sy n="87" d="100"/>
        </p:scale>
        <p:origin x="123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279918" cy="339884"/>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it-IT"/>
          </a:p>
        </p:txBody>
      </p:sp>
      <p:sp>
        <p:nvSpPr>
          <p:cNvPr id="3" name="Segnaposto data 2"/>
          <p:cNvSpPr>
            <a:spLocks noGrp="1"/>
          </p:cNvSpPr>
          <p:nvPr>
            <p:ph type="dt" sz="quarter" idx="1"/>
          </p:nvPr>
        </p:nvSpPr>
        <p:spPr>
          <a:xfrm>
            <a:off x="5592027" y="0"/>
            <a:ext cx="4279918" cy="339884"/>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DCF14E7F-BCCC-4C1B-8511-82A02E4E80E8}" type="datetimeFigureOut">
              <a:rPr lang="it-IT" altLang="it-IT"/>
              <a:pPr>
                <a:defRPr/>
              </a:pPr>
              <a:t>09/07/2021</a:t>
            </a:fld>
            <a:endParaRPr lang="it-IT" altLang="it-IT"/>
          </a:p>
        </p:txBody>
      </p:sp>
      <p:sp>
        <p:nvSpPr>
          <p:cNvPr id="4" name="Segnaposto piè di pagina 3"/>
          <p:cNvSpPr>
            <a:spLocks noGrp="1"/>
          </p:cNvSpPr>
          <p:nvPr>
            <p:ph type="ftr" sz="quarter" idx="2"/>
          </p:nvPr>
        </p:nvSpPr>
        <p:spPr>
          <a:xfrm>
            <a:off x="0" y="6456699"/>
            <a:ext cx="4279918" cy="339884"/>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it-IT"/>
          </a:p>
        </p:txBody>
      </p:sp>
      <p:sp>
        <p:nvSpPr>
          <p:cNvPr id="5" name="Segnaposto numero diapositiva 4"/>
          <p:cNvSpPr>
            <a:spLocks noGrp="1"/>
          </p:cNvSpPr>
          <p:nvPr>
            <p:ph type="sldNum" sz="quarter" idx="3"/>
          </p:nvPr>
        </p:nvSpPr>
        <p:spPr>
          <a:xfrm>
            <a:off x="5592027" y="6456699"/>
            <a:ext cx="4279918" cy="339884"/>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7F57CB29-99D7-4591-AC44-7F26A2EC3320}" type="slidenum">
              <a:rPr lang="it-IT" altLang="it-IT"/>
              <a:pPr>
                <a:defRPr/>
              </a:pPr>
              <a:t>‹N›</a:t>
            </a:fld>
            <a:endParaRPr lang="it-IT" altLang="it-IT"/>
          </a:p>
        </p:txBody>
      </p:sp>
    </p:spTree>
    <p:extLst>
      <p:ext uri="{BB962C8B-B14F-4D97-AF65-F5344CB8AC3E}">
        <p14:creationId xmlns:p14="http://schemas.microsoft.com/office/powerpoint/2010/main" val="11460931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279918" cy="339884"/>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it-IT"/>
          </a:p>
        </p:txBody>
      </p:sp>
      <p:sp>
        <p:nvSpPr>
          <p:cNvPr id="3" name="Segnaposto data 2"/>
          <p:cNvSpPr>
            <a:spLocks noGrp="1"/>
          </p:cNvSpPr>
          <p:nvPr>
            <p:ph type="dt" idx="1"/>
          </p:nvPr>
        </p:nvSpPr>
        <p:spPr>
          <a:xfrm>
            <a:off x="5592027" y="0"/>
            <a:ext cx="4279918" cy="339884"/>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FEA0DA61-2E36-4DAE-A672-F0D30E9A12AA}" type="datetimeFigureOut">
              <a:rPr lang="it-IT" altLang="it-IT"/>
              <a:pPr>
                <a:defRPr/>
              </a:pPr>
              <a:t>09/07/2021</a:t>
            </a:fld>
            <a:endParaRPr lang="it-IT" altLang="it-IT"/>
          </a:p>
        </p:txBody>
      </p:sp>
      <p:sp>
        <p:nvSpPr>
          <p:cNvPr id="4" name="Segnaposto immagine diapositiva 3"/>
          <p:cNvSpPr>
            <a:spLocks noGrp="1" noRot="1" noChangeAspect="1"/>
          </p:cNvSpPr>
          <p:nvPr>
            <p:ph type="sldImg" idx="2"/>
          </p:nvPr>
        </p:nvSpPr>
        <p:spPr>
          <a:xfrm>
            <a:off x="2714625" y="425450"/>
            <a:ext cx="4445000" cy="3333750"/>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18006" y="3876424"/>
            <a:ext cx="8638239" cy="2410880"/>
          </a:xfrm>
          <a:prstGeom prst="rect">
            <a:avLst/>
          </a:prstGeom>
        </p:spPr>
        <p:txBody>
          <a:bodyPr vert="horz" lIns="91440" tIns="45720" rIns="91440" bIns="45720" rtlCol="0">
            <a:normAutofit/>
          </a:bodyPr>
          <a:lstStyle/>
          <a:p>
            <a:pPr lvl="0"/>
            <a:r>
              <a:rPr lang="it-IT" noProof="0" dirty="0"/>
              <a:t>Fare clic per modificare stili del testo dello schema</a:t>
            </a:r>
          </a:p>
          <a:p>
            <a:pPr lvl="1"/>
            <a:r>
              <a:rPr lang="it-IT" noProof="0" dirty="0"/>
              <a:t>Secondo livello</a:t>
            </a:r>
          </a:p>
          <a:p>
            <a:pPr lvl="2"/>
            <a:r>
              <a:rPr lang="it-IT" noProof="0" dirty="0"/>
              <a:t>Terzo livello</a:t>
            </a:r>
          </a:p>
          <a:p>
            <a:pPr lvl="3"/>
            <a:r>
              <a:rPr lang="it-IT" noProof="0" dirty="0"/>
              <a:t>Quarto livello</a:t>
            </a:r>
          </a:p>
          <a:p>
            <a:pPr lvl="4"/>
            <a:r>
              <a:rPr lang="it-IT" noProof="0" dirty="0"/>
              <a:t>Quinto livello</a:t>
            </a:r>
          </a:p>
        </p:txBody>
      </p:sp>
      <p:sp>
        <p:nvSpPr>
          <p:cNvPr id="6" name="Segnaposto piè di pagina 5"/>
          <p:cNvSpPr>
            <a:spLocks noGrp="1"/>
          </p:cNvSpPr>
          <p:nvPr>
            <p:ph type="ftr" sz="quarter" idx="4"/>
          </p:nvPr>
        </p:nvSpPr>
        <p:spPr>
          <a:xfrm>
            <a:off x="0" y="6456699"/>
            <a:ext cx="4279918" cy="339884"/>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it-IT"/>
          </a:p>
        </p:txBody>
      </p:sp>
      <p:sp>
        <p:nvSpPr>
          <p:cNvPr id="7" name="Segnaposto numero diapositiva 6"/>
          <p:cNvSpPr>
            <a:spLocks noGrp="1"/>
          </p:cNvSpPr>
          <p:nvPr>
            <p:ph type="sldNum" sz="quarter" idx="5"/>
          </p:nvPr>
        </p:nvSpPr>
        <p:spPr>
          <a:xfrm>
            <a:off x="5592027" y="6456699"/>
            <a:ext cx="4279918" cy="339884"/>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0BCA7EB0-93E0-48CB-ABC4-C4CBC4993B05}" type="slidenum">
              <a:rPr lang="it-IT" altLang="it-IT"/>
              <a:pPr>
                <a:defRPr/>
              </a:pPr>
              <a:t>‹N›</a:t>
            </a:fld>
            <a:endParaRPr lang="it-IT" altLang="it-IT"/>
          </a:p>
        </p:txBody>
      </p:sp>
    </p:spTree>
    <p:extLst>
      <p:ext uri="{BB962C8B-B14F-4D97-AF65-F5344CB8AC3E}">
        <p14:creationId xmlns:p14="http://schemas.microsoft.com/office/powerpoint/2010/main" val="40530677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Diapositiva titolo">
    <p:spTree>
      <p:nvGrpSpPr>
        <p:cNvPr id="1" name=""/>
        <p:cNvGrpSpPr/>
        <p:nvPr/>
      </p:nvGrpSpPr>
      <p:grpSpPr>
        <a:xfrm>
          <a:off x="0" y="0"/>
          <a:ext cx="0" cy="0"/>
          <a:chOff x="0" y="0"/>
          <a:chExt cx="0" cy="0"/>
        </a:xfrm>
      </p:grpSpPr>
      <p:sp>
        <p:nvSpPr>
          <p:cNvPr id="2" name="Rectangle 12"/>
          <p:cNvSpPr>
            <a:spLocks noChangeArrowheads="1"/>
          </p:cNvSpPr>
          <p:nvPr userDrawn="1"/>
        </p:nvSpPr>
        <p:spPr bwMode="auto">
          <a:xfrm>
            <a:off x="720725" y="7572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ea typeface="ＭＳ Ｐゴシック" pitchFamily="34" charset="-128"/>
              </a:defRPr>
            </a:lvl1pPr>
            <a:lvl2pPr marL="742950" indent="-285750" eaLnBrk="0" hangingPunct="0">
              <a:defRPr sz="1400">
                <a:solidFill>
                  <a:schemeClr val="tx1"/>
                </a:solidFill>
                <a:latin typeface="Arial" charset="0"/>
                <a:ea typeface="ＭＳ Ｐゴシック" pitchFamily="34" charset="-128"/>
              </a:defRPr>
            </a:lvl2pPr>
            <a:lvl3pPr marL="1143000" indent="-228600" eaLnBrk="0" hangingPunct="0">
              <a:defRPr sz="1400">
                <a:solidFill>
                  <a:schemeClr val="tx1"/>
                </a:solidFill>
                <a:latin typeface="Arial" charset="0"/>
                <a:ea typeface="ＭＳ Ｐゴシック" pitchFamily="34" charset="-128"/>
              </a:defRPr>
            </a:lvl3pPr>
            <a:lvl4pPr marL="1600200" indent="-228600" eaLnBrk="0" hangingPunct="0">
              <a:defRPr sz="1400">
                <a:solidFill>
                  <a:schemeClr val="tx1"/>
                </a:solidFill>
                <a:latin typeface="Arial" charset="0"/>
                <a:ea typeface="ＭＳ Ｐゴシック" pitchFamily="34" charset="-128"/>
              </a:defRPr>
            </a:lvl4pPr>
            <a:lvl5pPr marL="2057400" indent="-228600" eaLnBrk="0" hangingPunct="0">
              <a:defRPr sz="1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1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1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1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1400">
                <a:solidFill>
                  <a:schemeClr val="tx1"/>
                </a:solidFill>
                <a:latin typeface="Arial" charset="0"/>
                <a:ea typeface="ＭＳ Ｐゴシック" pitchFamily="34" charset="-128"/>
              </a:defRPr>
            </a:lvl9pPr>
          </a:lstStyle>
          <a:p>
            <a:pPr eaLnBrk="1" hangingPunct="1">
              <a:defRPr/>
            </a:pPr>
            <a:endParaRPr lang="it-IT" altLang="it-IT" sz="1800"/>
          </a:p>
        </p:txBody>
      </p:sp>
      <p:sp>
        <p:nvSpPr>
          <p:cNvPr id="3" name="Rectangle 14"/>
          <p:cNvSpPr>
            <a:spLocks noChangeArrowheads="1"/>
          </p:cNvSpPr>
          <p:nvPr userDrawn="1"/>
        </p:nvSpPr>
        <p:spPr bwMode="auto">
          <a:xfrm>
            <a:off x="4319588" y="7683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ea typeface="ＭＳ Ｐゴシック" pitchFamily="34" charset="-128"/>
              </a:defRPr>
            </a:lvl1pPr>
            <a:lvl2pPr marL="742950" indent="-285750" eaLnBrk="0" hangingPunct="0">
              <a:defRPr sz="1400">
                <a:solidFill>
                  <a:schemeClr val="tx1"/>
                </a:solidFill>
                <a:latin typeface="Arial" charset="0"/>
                <a:ea typeface="ＭＳ Ｐゴシック" pitchFamily="34" charset="-128"/>
              </a:defRPr>
            </a:lvl2pPr>
            <a:lvl3pPr marL="1143000" indent="-228600" eaLnBrk="0" hangingPunct="0">
              <a:defRPr sz="1400">
                <a:solidFill>
                  <a:schemeClr val="tx1"/>
                </a:solidFill>
                <a:latin typeface="Arial" charset="0"/>
                <a:ea typeface="ＭＳ Ｐゴシック" pitchFamily="34" charset="-128"/>
              </a:defRPr>
            </a:lvl3pPr>
            <a:lvl4pPr marL="1600200" indent="-228600" eaLnBrk="0" hangingPunct="0">
              <a:defRPr sz="1400">
                <a:solidFill>
                  <a:schemeClr val="tx1"/>
                </a:solidFill>
                <a:latin typeface="Arial" charset="0"/>
                <a:ea typeface="ＭＳ Ｐゴシック" pitchFamily="34" charset="-128"/>
              </a:defRPr>
            </a:lvl4pPr>
            <a:lvl5pPr marL="2057400" indent="-228600" eaLnBrk="0" hangingPunct="0">
              <a:defRPr sz="1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1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1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1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1400">
                <a:solidFill>
                  <a:schemeClr val="tx1"/>
                </a:solidFill>
                <a:latin typeface="Arial" charset="0"/>
                <a:ea typeface="ＭＳ Ｐゴシック" pitchFamily="34" charset="-128"/>
              </a:defRPr>
            </a:lvl9pPr>
          </a:lstStyle>
          <a:p>
            <a:pPr eaLnBrk="1" hangingPunct="1">
              <a:defRPr/>
            </a:pPr>
            <a:endParaRPr lang="it-IT" altLang="it-IT" sz="1800"/>
          </a:p>
        </p:txBody>
      </p:sp>
      <p:pic>
        <p:nvPicPr>
          <p:cNvPr id="5" name="Immagin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0"/>
            <a:ext cx="9180506" cy="6912811"/>
          </a:xfrm>
          <a:prstGeom prst="rect">
            <a:avLst/>
          </a:prstGeom>
        </p:spPr>
      </p:pic>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1412776"/>
            <a:ext cx="8229600" cy="444598"/>
          </a:xfrm>
        </p:spPr>
        <p:txBody>
          <a:bodyPr/>
          <a:lstStyle>
            <a:lvl1pPr algn="r">
              <a:defRPr sz="3200" b="1" i="0">
                <a:solidFill>
                  <a:srgbClr val="3570B2"/>
                </a:solidFill>
                <a:latin typeface="Calibri" charset="0"/>
                <a:ea typeface="Calibri" charset="0"/>
                <a:cs typeface="Calibri" charset="0"/>
              </a:defRPr>
            </a:lvl1pPr>
          </a:lstStyle>
          <a:p>
            <a:r>
              <a:rPr lang="it-IT" dirty="0"/>
              <a:t>Fare clic per modificare stile</a:t>
            </a:r>
          </a:p>
        </p:txBody>
      </p:sp>
      <p:sp>
        <p:nvSpPr>
          <p:cNvPr id="3" name="Segnaposto contenuto 2"/>
          <p:cNvSpPr>
            <a:spLocks noGrp="1"/>
          </p:cNvSpPr>
          <p:nvPr>
            <p:ph idx="1"/>
          </p:nvPr>
        </p:nvSpPr>
        <p:spPr>
          <a:xfrm>
            <a:off x="457200" y="1928813"/>
            <a:ext cx="8229600" cy="3857625"/>
          </a:xfrm>
        </p:spPr>
        <p:txBody>
          <a:bodyPr/>
          <a:lstStyle>
            <a:lvl1pPr>
              <a:defRPr sz="2200">
                <a:latin typeface="Calibri" charset="0"/>
                <a:ea typeface="Calibri" charset="0"/>
                <a:cs typeface="Calibri" charset="0"/>
              </a:defRPr>
            </a:lvl1pPr>
            <a:lvl2pPr>
              <a:defRPr sz="2000">
                <a:latin typeface="Calibri" charset="0"/>
                <a:ea typeface="Calibri" charset="0"/>
                <a:cs typeface="Calibri" charset="0"/>
              </a:defRPr>
            </a:lvl2pPr>
            <a:lvl3pPr>
              <a:defRPr>
                <a:latin typeface="Calibri" charset="0"/>
                <a:ea typeface="Calibri" charset="0"/>
                <a:cs typeface="Calibri" charset="0"/>
              </a:defRPr>
            </a:lvl3pPr>
            <a:lvl4pPr>
              <a:defRPr>
                <a:latin typeface="Calibri" charset="0"/>
                <a:ea typeface="Calibri" charset="0"/>
                <a:cs typeface="Calibri" charset="0"/>
              </a:defRPr>
            </a:lvl4pPr>
            <a:lvl5pPr>
              <a:defRPr>
                <a:latin typeface="Calibri" charset="0"/>
                <a:ea typeface="Calibri" charset="0"/>
                <a:cs typeface="Calibri" charset="0"/>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9" name="CasellaDiTesto 8"/>
          <p:cNvSpPr txBox="1"/>
          <p:nvPr userDrawn="1"/>
        </p:nvSpPr>
        <p:spPr>
          <a:xfrm>
            <a:off x="1446028" y="6528391"/>
            <a:ext cx="184731" cy="307777"/>
          </a:xfrm>
          <a:prstGeom prst="rect">
            <a:avLst/>
          </a:prstGeom>
          <a:noFill/>
        </p:spPr>
        <p:txBody>
          <a:bodyPr wrap="none" rtlCol="0">
            <a:spAutoFit/>
          </a:bodyPr>
          <a:lstStyle/>
          <a:p>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cstate="print">
            <a:alphaModFix amt="0"/>
          </a:blip>
          <a:srcRect/>
          <a:stretch>
            <a:fillRect/>
          </a:stretch>
        </a:blipFill>
        <a:effectLst/>
      </p:bgPr>
    </p:bg>
    <p:spTree>
      <p:nvGrpSpPr>
        <p:cNvPr id="1" name=""/>
        <p:cNvGrpSpPr/>
        <p:nvPr/>
      </p:nvGrpSpPr>
      <p:grpSpPr>
        <a:xfrm>
          <a:off x="0" y="0"/>
          <a:ext cx="0" cy="0"/>
          <a:chOff x="0" y="0"/>
          <a:chExt cx="0" cy="0"/>
        </a:xfrm>
      </p:grpSpPr>
      <p:pic>
        <p:nvPicPr>
          <p:cNvPr id="14" name="Immagine 13"/>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3263546"/>
            <a:ext cx="9143999" cy="3594454"/>
          </a:xfrm>
          <a:prstGeom prst="rect">
            <a:avLst/>
          </a:prstGeom>
        </p:spPr>
      </p:pic>
      <p:sp>
        <p:nvSpPr>
          <p:cNvPr id="1026" name="Segnaposto titolo 1"/>
          <p:cNvSpPr>
            <a:spLocks noGrp="1"/>
          </p:cNvSpPr>
          <p:nvPr>
            <p:ph type="title"/>
          </p:nvPr>
        </p:nvSpPr>
        <p:spPr bwMode="auto">
          <a:xfrm>
            <a:off x="457200" y="1412776"/>
            <a:ext cx="8229600" cy="43204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it-IT" dirty="0"/>
              <a:t>Click to </a:t>
            </a:r>
            <a:r>
              <a:rPr lang="it-IT" altLang="it-IT" dirty="0" err="1"/>
              <a:t>edit</a:t>
            </a:r>
            <a:r>
              <a:rPr lang="it-IT" altLang="it-IT" dirty="0"/>
              <a:t> Master </a:t>
            </a:r>
            <a:r>
              <a:rPr lang="it-IT" altLang="it-IT" dirty="0" err="1"/>
              <a:t>title</a:t>
            </a:r>
            <a:r>
              <a:rPr lang="it-IT" altLang="it-IT" dirty="0"/>
              <a:t> style</a:t>
            </a:r>
          </a:p>
        </p:txBody>
      </p:sp>
      <p:sp>
        <p:nvSpPr>
          <p:cNvPr id="1027" name="Segnaposto testo 2"/>
          <p:cNvSpPr>
            <a:spLocks noGrp="1"/>
          </p:cNvSpPr>
          <p:nvPr>
            <p:ph type="body" idx="1"/>
          </p:nvPr>
        </p:nvSpPr>
        <p:spPr bwMode="auto">
          <a:xfrm>
            <a:off x="457200" y="2075861"/>
            <a:ext cx="8229600" cy="371057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dirty="0"/>
              <a:t>Click to </a:t>
            </a:r>
            <a:r>
              <a:rPr lang="it-IT" altLang="it-IT" dirty="0" err="1"/>
              <a:t>edit</a:t>
            </a:r>
            <a:r>
              <a:rPr lang="it-IT" altLang="it-IT" dirty="0"/>
              <a:t> Master text </a:t>
            </a:r>
            <a:r>
              <a:rPr lang="it-IT" altLang="it-IT" dirty="0" err="1"/>
              <a:t>styles</a:t>
            </a:r>
            <a:endParaRPr lang="it-IT" altLang="it-IT" dirty="0"/>
          </a:p>
          <a:p>
            <a:pPr lvl="1"/>
            <a:r>
              <a:rPr lang="it-IT" altLang="it-IT" dirty="0"/>
              <a:t>Second </a:t>
            </a:r>
            <a:r>
              <a:rPr lang="it-IT" altLang="it-IT" dirty="0" err="1"/>
              <a:t>level</a:t>
            </a:r>
            <a:endParaRPr lang="it-IT" altLang="it-IT" dirty="0"/>
          </a:p>
          <a:p>
            <a:pPr lvl="2"/>
            <a:r>
              <a:rPr lang="it-IT" altLang="it-IT" dirty="0"/>
              <a:t>Third </a:t>
            </a:r>
            <a:r>
              <a:rPr lang="it-IT" altLang="it-IT" dirty="0" err="1"/>
              <a:t>level</a:t>
            </a:r>
            <a:endParaRPr lang="it-IT" altLang="it-IT" dirty="0"/>
          </a:p>
          <a:p>
            <a:pPr lvl="3"/>
            <a:r>
              <a:rPr lang="it-IT" altLang="it-IT" dirty="0" err="1"/>
              <a:t>Fourth</a:t>
            </a:r>
            <a:r>
              <a:rPr lang="it-IT" altLang="it-IT" dirty="0"/>
              <a:t> </a:t>
            </a:r>
            <a:r>
              <a:rPr lang="it-IT" altLang="it-IT" dirty="0" err="1"/>
              <a:t>level</a:t>
            </a:r>
            <a:endParaRPr lang="it-IT" altLang="it-IT" dirty="0"/>
          </a:p>
          <a:p>
            <a:pPr lvl="4"/>
            <a:r>
              <a:rPr lang="it-IT" altLang="it-IT" dirty="0" err="1"/>
              <a:t>Fifth</a:t>
            </a:r>
            <a:r>
              <a:rPr lang="it-IT" altLang="it-IT" dirty="0"/>
              <a:t> </a:t>
            </a:r>
            <a:r>
              <a:rPr lang="it-IT" altLang="it-IT" dirty="0" err="1"/>
              <a:t>level</a:t>
            </a:r>
            <a:endParaRPr lang="it-IT" altLang="it-IT" dirty="0"/>
          </a:p>
        </p:txBody>
      </p:sp>
      <p:sp>
        <p:nvSpPr>
          <p:cNvPr id="7" name="Rectangle 11"/>
          <p:cNvSpPr>
            <a:spLocks noChangeArrowheads="1"/>
          </p:cNvSpPr>
          <p:nvPr userDrawn="1"/>
        </p:nvSpPr>
        <p:spPr bwMode="auto">
          <a:xfrm>
            <a:off x="683568" y="6424358"/>
            <a:ext cx="4680520" cy="191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nSpc>
                <a:spcPct val="90000"/>
              </a:lnSpc>
              <a:defRPr/>
            </a:pPr>
            <a:r>
              <a:rPr lang="it-IT" sz="700" i="0" dirty="0">
                <a:solidFill>
                  <a:srgbClr val="3570B2"/>
                </a:solidFill>
                <a:latin typeface="Calibri" charset="0"/>
                <a:ea typeface="Calibri" charset="0"/>
                <a:cs typeface="Calibri" charset="0"/>
              </a:rPr>
              <a:t>Nome Cognome </a:t>
            </a:r>
            <a:r>
              <a:rPr lang="it-IT" sz="700" i="0" baseline="0" dirty="0">
                <a:solidFill>
                  <a:srgbClr val="3570B2"/>
                </a:solidFill>
                <a:latin typeface="Calibri" charset="0"/>
                <a:ea typeface="Calibri" charset="0"/>
                <a:cs typeface="Calibri" charset="0"/>
              </a:rPr>
              <a:t>| </a:t>
            </a:r>
            <a:r>
              <a:rPr lang="it-IT" sz="700" i="0" dirty="0">
                <a:solidFill>
                  <a:srgbClr val="3570B2"/>
                </a:solidFill>
                <a:latin typeface="Calibri" charset="0"/>
                <a:ea typeface="Calibri" charset="0"/>
                <a:cs typeface="Calibri" charset="0"/>
              </a:rPr>
              <a:t>Titolo della presentazione</a:t>
            </a:r>
          </a:p>
        </p:txBody>
      </p:sp>
      <p:sp>
        <p:nvSpPr>
          <p:cNvPr id="1031" name="Rettangolo 10"/>
          <p:cNvSpPr>
            <a:spLocks noChangeArrowheads="1"/>
          </p:cNvSpPr>
          <p:nvPr userDrawn="1"/>
        </p:nvSpPr>
        <p:spPr bwMode="auto">
          <a:xfrm>
            <a:off x="395288" y="6377357"/>
            <a:ext cx="40908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ea typeface="ＭＳ Ｐゴシック" pitchFamily="34" charset="-128"/>
              </a:defRPr>
            </a:lvl1pPr>
            <a:lvl2pPr marL="742950" indent="-285750" eaLnBrk="0" hangingPunct="0">
              <a:defRPr sz="1400">
                <a:solidFill>
                  <a:schemeClr val="tx1"/>
                </a:solidFill>
                <a:latin typeface="Arial" charset="0"/>
                <a:ea typeface="ＭＳ Ｐゴシック" pitchFamily="34" charset="-128"/>
              </a:defRPr>
            </a:lvl2pPr>
            <a:lvl3pPr marL="1143000" indent="-228600" eaLnBrk="0" hangingPunct="0">
              <a:defRPr sz="1400">
                <a:solidFill>
                  <a:schemeClr val="tx1"/>
                </a:solidFill>
                <a:latin typeface="Arial" charset="0"/>
                <a:ea typeface="ＭＳ Ｐゴシック" pitchFamily="34" charset="-128"/>
              </a:defRPr>
            </a:lvl3pPr>
            <a:lvl4pPr marL="1600200" indent="-228600" eaLnBrk="0" hangingPunct="0">
              <a:defRPr sz="1400">
                <a:solidFill>
                  <a:schemeClr val="tx1"/>
                </a:solidFill>
                <a:latin typeface="Arial" charset="0"/>
                <a:ea typeface="ＭＳ Ｐゴシック" pitchFamily="34" charset="-128"/>
              </a:defRPr>
            </a:lvl4pPr>
            <a:lvl5pPr marL="2057400" indent="-228600" eaLnBrk="0" hangingPunct="0">
              <a:defRPr sz="1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1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1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1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1400">
                <a:solidFill>
                  <a:schemeClr val="tx1"/>
                </a:solidFill>
                <a:latin typeface="Arial" charset="0"/>
                <a:ea typeface="ＭＳ Ｐゴシック" pitchFamily="34" charset="-128"/>
              </a:defRPr>
            </a:lvl9pPr>
          </a:lstStyle>
          <a:p>
            <a:pPr eaLnBrk="1" hangingPunct="1">
              <a:defRPr/>
            </a:pPr>
            <a:fld id="{FFFE4E04-CB5A-4395-925D-EDFB03F1C6BC}" type="slidenum">
              <a:rPr lang="it-IT" altLang="it-IT" sz="1200" b="0" smtClean="0">
                <a:solidFill>
                  <a:srgbClr val="7F7F7F"/>
                </a:solidFill>
                <a:latin typeface="Calibri" charset="0"/>
                <a:ea typeface="Calibri" charset="0"/>
                <a:cs typeface="Calibri" charset="0"/>
              </a:rPr>
              <a:pPr eaLnBrk="1" hangingPunct="1">
                <a:defRPr/>
              </a:pPr>
              <a:t>‹N›</a:t>
            </a:fld>
            <a:endParaRPr lang="it-IT" altLang="it-IT" sz="1200" b="0" dirty="0">
              <a:latin typeface="Calibri" charset="0"/>
              <a:ea typeface="Calibri" charset="0"/>
              <a:cs typeface="Calibri" charset="0"/>
            </a:endParaRPr>
          </a:p>
        </p:txBody>
      </p:sp>
      <p:sp>
        <p:nvSpPr>
          <p:cNvPr id="2" name="Rettangolo 1"/>
          <p:cNvSpPr/>
          <p:nvPr userDrawn="1"/>
        </p:nvSpPr>
        <p:spPr>
          <a:xfrm>
            <a:off x="4176464" y="6419164"/>
            <a:ext cx="4572000" cy="200055"/>
          </a:xfrm>
          <a:prstGeom prst="rect">
            <a:avLst/>
          </a:prstGeom>
        </p:spPr>
        <p:txBody>
          <a:bodyPr>
            <a:spAutoFit/>
          </a:bodyPr>
          <a:lstStyle/>
          <a:p>
            <a:pPr algn="r"/>
            <a:r>
              <a:rPr lang="it-IT" sz="700" i="0" dirty="0">
                <a:solidFill>
                  <a:srgbClr val="3570B2"/>
                </a:solidFill>
                <a:latin typeface="Calibri" charset="0"/>
                <a:ea typeface="Calibri" charset="0"/>
                <a:cs typeface="Calibri" charset="0"/>
              </a:rPr>
              <a:t>Manifestazione|</a:t>
            </a:r>
            <a:r>
              <a:rPr lang="it-IT" sz="700" i="0" baseline="0" dirty="0">
                <a:solidFill>
                  <a:srgbClr val="3570B2"/>
                </a:solidFill>
                <a:latin typeface="Calibri" charset="0"/>
                <a:ea typeface="Calibri" charset="0"/>
                <a:cs typeface="Calibri" charset="0"/>
              </a:rPr>
              <a:t> Luogo, </a:t>
            </a:r>
            <a:r>
              <a:rPr lang="it-IT" sz="700" i="0" dirty="0">
                <a:solidFill>
                  <a:srgbClr val="3570B2"/>
                </a:solidFill>
                <a:latin typeface="Calibri" charset="0"/>
                <a:ea typeface="Calibri" charset="0"/>
                <a:cs typeface="Calibri" charset="0"/>
              </a:rPr>
              <a:t>gg mese </a:t>
            </a:r>
            <a:r>
              <a:rPr lang="it-IT" sz="700" i="0" dirty="0" err="1">
                <a:solidFill>
                  <a:srgbClr val="3570B2"/>
                </a:solidFill>
                <a:latin typeface="Calibri" charset="0"/>
                <a:ea typeface="Calibri" charset="0"/>
                <a:cs typeface="Calibri" charset="0"/>
              </a:rPr>
              <a:t>aaaa</a:t>
            </a:r>
            <a:endParaRPr lang="it-IT" sz="700" i="0" dirty="0">
              <a:solidFill>
                <a:srgbClr val="3570B2"/>
              </a:solidFill>
              <a:latin typeface="Calibri" charset="0"/>
              <a:ea typeface="Calibri" charset="0"/>
              <a:cs typeface="Calibri" charset="0"/>
            </a:endParaRPr>
          </a:p>
        </p:txBody>
      </p:sp>
      <p:pic>
        <p:nvPicPr>
          <p:cNvPr id="9" name="Immagine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 y="-1612"/>
            <a:ext cx="9143975" cy="1281128"/>
          </a:xfrm>
          <a:prstGeom prst="rect">
            <a:avLst/>
          </a:prstGeom>
        </p:spPr>
      </p:pic>
    </p:spTree>
  </p:cSld>
  <p:clrMap bg1="lt1" tx1="dk1" bg2="lt2" tx2="dk2" accent1="accent1" accent2="accent2" accent3="accent3" accent4="accent4" accent5="accent5" accent6="accent6" hlink="hlink" folHlink="folHlink"/>
  <p:sldLayoutIdLst>
    <p:sldLayoutId id="2147483844" r:id="rId1"/>
    <p:sldLayoutId id="2147483845" r:id="rId2"/>
  </p:sldLayoutIdLst>
  <p:hf hdr="0" ftr="0" dt="0"/>
  <p:txStyles>
    <p:titleStyle>
      <a:lvl1pPr algn="r" rtl="0" eaLnBrk="0" fontAlgn="base" hangingPunct="0">
        <a:spcBef>
          <a:spcPct val="0"/>
        </a:spcBef>
        <a:spcAft>
          <a:spcPct val="0"/>
        </a:spcAft>
        <a:defRPr sz="2800" b="1" i="1" kern="1200">
          <a:solidFill>
            <a:srgbClr val="3570B2"/>
          </a:solidFill>
          <a:latin typeface="Calibri" charset="0"/>
          <a:ea typeface="Calibri" charset="0"/>
          <a:cs typeface="Calibri" charset="0"/>
        </a:defRPr>
      </a:lvl1pPr>
      <a:lvl2pPr algn="r" rtl="0" eaLnBrk="0" fontAlgn="base" hangingPunct="0">
        <a:spcBef>
          <a:spcPct val="0"/>
        </a:spcBef>
        <a:spcAft>
          <a:spcPct val="0"/>
        </a:spcAft>
        <a:defRPr sz="2800" b="1">
          <a:solidFill>
            <a:srgbClr val="0091C6"/>
          </a:solidFill>
          <a:latin typeface="Arial" charset="0"/>
          <a:ea typeface="ＭＳ Ｐゴシック" charset="0"/>
          <a:cs typeface="Arial" charset="0"/>
        </a:defRPr>
      </a:lvl2pPr>
      <a:lvl3pPr algn="r" rtl="0" eaLnBrk="0" fontAlgn="base" hangingPunct="0">
        <a:spcBef>
          <a:spcPct val="0"/>
        </a:spcBef>
        <a:spcAft>
          <a:spcPct val="0"/>
        </a:spcAft>
        <a:defRPr sz="2800" b="1">
          <a:solidFill>
            <a:srgbClr val="0091C6"/>
          </a:solidFill>
          <a:latin typeface="Arial" charset="0"/>
          <a:ea typeface="ＭＳ Ｐゴシック" charset="0"/>
          <a:cs typeface="Arial" charset="0"/>
        </a:defRPr>
      </a:lvl3pPr>
      <a:lvl4pPr algn="r" rtl="0" eaLnBrk="0" fontAlgn="base" hangingPunct="0">
        <a:spcBef>
          <a:spcPct val="0"/>
        </a:spcBef>
        <a:spcAft>
          <a:spcPct val="0"/>
        </a:spcAft>
        <a:defRPr sz="2800" b="1">
          <a:solidFill>
            <a:srgbClr val="0091C6"/>
          </a:solidFill>
          <a:latin typeface="Arial" charset="0"/>
          <a:ea typeface="ＭＳ Ｐゴシック" charset="0"/>
          <a:cs typeface="Arial" charset="0"/>
        </a:defRPr>
      </a:lvl4pPr>
      <a:lvl5pPr algn="r" rtl="0" eaLnBrk="0" fontAlgn="base" hangingPunct="0">
        <a:spcBef>
          <a:spcPct val="0"/>
        </a:spcBef>
        <a:spcAft>
          <a:spcPct val="0"/>
        </a:spcAft>
        <a:defRPr sz="2800" b="1">
          <a:solidFill>
            <a:srgbClr val="0091C6"/>
          </a:solidFill>
          <a:latin typeface="Arial" charset="0"/>
          <a:ea typeface="ＭＳ Ｐゴシック" charset="0"/>
          <a:cs typeface="Arial" charset="0"/>
        </a:defRPr>
      </a:lvl5pPr>
      <a:lvl6pPr marL="457200" algn="l" rtl="0" fontAlgn="base">
        <a:spcBef>
          <a:spcPct val="0"/>
        </a:spcBef>
        <a:spcAft>
          <a:spcPct val="0"/>
        </a:spcAft>
        <a:defRPr sz="3200" b="1">
          <a:solidFill>
            <a:schemeClr val="tx1"/>
          </a:solidFill>
          <a:latin typeface="Arial" charset="0"/>
          <a:cs typeface="Arial" charset="0"/>
        </a:defRPr>
      </a:lvl6pPr>
      <a:lvl7pPr marL="914400" algn="l" rtl="0" fontAlgn="base">
        <a:spcBef>
          <a:spcPct val="0"/>
        </a:spcBef>
        <a:spcAft>
          <a:spcPct val="0"/>
        </a:spcAft>
        <a:defRPr sz="3200" b="1">
          <a:solidFill>
            <a:schemeClr val="tx1"/>
          </a:solidFill>
          <a:latin typeface="Arial" charset="0"/>
          <a:cs typeface="Arial" charset="0"/>
        </a:defRPr>
      </a:lvl7pPr>
      <a:lvl8pPr marL="1371600" algn="l" rtl="0" fontAlgn="base">
        <a:spcBef>
          <a:spcPct val="0"/>
        </a:spcBef>
        <a:spcAft>
          <a:spcPct val="0"/>
        </a:spcAft>
        <a:defRPr sz="3200" b="1">
          <a:solidFill>
            <a:schemeClr val="tx1"/>
          </a:solidFill>
          <a:latin typeface="Arial" charset="0"/>
          <a:cs typeface="Arial" charset="0"/>
        </a:defRPr>
      </a:lvl8pPr>
      <a:lvl9pPr marL="1828800" algn="l" rtl="0" fontAlgn="base">
        <a:spcBef>
          <a:spcPct val="0"/>
        </a:spcBef>
        <a:spcAft>
          <a:spcPct val="0"/>
        </a:spcAft>
        <a:defRPr sz="3200" b="1">
          <a:solidFill>
            <a:schemeClr val="tx1"/>
          </a:solidFill>
          <a:latin typeface="Arial" charset="0"/>
          <a:cs typeface="Arial" charset="0"/>
        </a:defRPr>
      </a:lvl9pPr>
    </p:titleStyle>
    <p:bodyStyle>
      <a:lvl1pPr marL="0" indent="0" algn="l" rtl="0" eaLnBrk="0" fontAlgn="base" hangingPunct="0">
        <a:spcBef>
          <a:spcPct val="20000"/>
        </a:spcBef>
        <a:spcAft>
          <a:spcPct val="0"/>
        </a:spcAft>
        <a:buFont typeface="Arial" charset="0"/>
        <a:buNone/>
        <a:defRPr sz="2000" kern="1200">
          <a:solidFill>
            <a:schemeClr val="tx1"/>
          </a:solidFill>
          <a:latin typeface="Calibri" charset="0"/>
          <a:ea typeface="Calibri" charset="0"/>
          <a:cs typeface="Calibri" charset="0"/>
        </a:defRPr>
      </a:lvl1pPr>
      <a:lvl2pPr marL="742950" indent="-285750" algn="l" rtl="0" eaLnBrk="0" fontAlgn="base" hangingPunct="0">
        <a:spcBef>
          <a:spcPct val="20000"/>
        </a:spcBef>
        <a:spcAft>
          <a:spcPct val="0"/>
        </a:spcAft>
        <a:buFont typeface="Arial" charset="0"/>
        <a:buChar char="–"/>
        <a:defRPr sz="1800" kern="1200">
          <a:solidFill>
            <a:schemeClr val="tx1"/>
          </a:solidFill>
          <a:latin typeface="Calibri" charset="0"/>
          <a:ea typeface="Calibri" charset="0"/>
          <a:cs typeface="Calibri" charset="0"/>
        </a:defRPr>
      </a:lvl2pPr>
      <a:lvl3pPr marL="1143000" indent="-228600" algn="l" rtl="0" eaLnBrk="0" fontAlgn="base" hangingPunct="0">
        <a:spcBef>
          <a:spcPct val="20000"/>
        </a:spcBef>
        <a:spcAft>
          <a:spcPct val="0"/>
        </a:spcAft>
        <a:buFont typeface="Arial" charset="0"/>
        <a:buChar char="•"/>
        <a:defRPr sz="1600" kern="1200">
          <a:solidFill>
            <a:schemeClr val="tx1"/>
          </a:solidFill>
          <a:latin typeface="Calibri" charset="0"/>
          <a:ea typeface="Calibri" charset="0"/>
          <a:cs typeface="Calibri" charset="0"/>
        </a:defRPr>
      </a:lvl3pPr>
      <a:lvl4pPr marL="1600200" indent="-228600" algn="l" rtl="0" eaLnBrk="0" fontAlgn="base" hangingPunct="0">
        <a:spcBef>
          <a:spcPct val="20000"/>
        </a:spcBef>
        <a:spcAft>
          <a:spcPct val="0"/>
        </a:spcAft>
        <a:buFont typeface="Arial" charset="0"/>
        <a:buChar char="–"/>
        <a:defRPr sz="1400" kern="1200">
          <a:solidFill>
            <a:schemeClr val="tx1"/>
          </a:solidFill>
          <a:latin typeface="Calibri" charset="0"/>
          <a:ea typeface="Calibri" charset="0"/>
          <a:cs typeface="Calibri" charset="0"/>
        </a:defRPr>
      </a:lvl4pPr>
      <a:lvl5pPr marL="2057400" indent="-228600" algn="l" rtl="0" eaLnBrk="0" fontAlgn="base" hangingPunct="0">
        <a:spcBef>
          <a:spcPct val="20000"/>
        </a:spcBef>
        <a:spcAft>
          <a:spcPct val="0"/>
        </a:spcAft>
        <a:buFont typeface="Arial" charset="0"/>
        <a:buChar char="»"/>
        <a:defRPr sz="1300" kern="1200">
          <a:solidFill>
            <a:schemeClr val="tx1"/>
          </a:solidFill>
          <a:latin typeface="Calibri" charset="0"/>
          <a:ea typeface="Calibri" charset="0"/>
          <a:cs typeface="Calibri"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ttangolo 4"/>
          <p:cNvSpPr>
            <a:spLocks noChangeArrowheads="1"/>
          </p:cNvSpPr>
          <p:nvPr/>
        </p:nvSpPr>
        <p:spPr bwMode="auto">
          <a:xfrm>
            <a:off x="2195736" y="5013176"/>
            <a:ext cx="6624736" cy="307777"/>
          </a:xfrm>
          <a:prstGeom prst="rect">
            <a:avLst/>
          </a:prstGeom>
          <a:noFill/>
          <a:ln w="9525">
            <a:noFill/>
            <a:miter lim="800000"/>
            <a:headEnd/>
            <a:tailEnd/>
          </a:ln>
        </p:spPr>
        <p:txBody>
          <a:bodyPr wrap="square">
            <a:spAutoFit/>
          </a:bodyPr>
          <a:lstStyle/>
          <a:p>
            <a:r>
              <a:rPr lang="it-IT" altLang="it-IT" dirty="0">
                <a:solidFill>
                  <a:srgbClr val="E4E4E4"/>
                </a:solidFill>
                <a:latin typeface="Calibri" charset="0"/>
                <a:ea typeface="Calibri" charset="0"/>
                <a:cs typeface="Calibri" charset="0"/>
              </a:rPr>
              <a:t>Reggio Calabria, 09.07.2021 </a:t>
            </a:r>
          </a:p>
        </p:txBody>
      </p:sp>
      <p:sp>
        <p:nvSpPr>
          <p:cNvPr id="5" name="Rettangolo 2"/>
          <p:cNvSpPr>
            <a:spLocks noChangeArrowheads="1"/>
          </p:cNvSpPr>
          <p:nvPr/>
        </p:nvSpPr>
        <p:spPr bwMode="auto">
          <a:xfrm>
            <a:off x="539553" y="2320861"/>
            <a:ext cx="7992888" cy="24929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it-IT" sz="3600" b="1" dirty="0">
                <a:solidFill>
                  <a:schemeClr val="bg1"/>
                </a:solidFill>
                <a:latin typeface="Calibri" charset="0"/>
                <a:ea typeface="Calibri" charset="0"/>
                <a:cs typeface="Calibri" charset="0"/>
              </a:rPr>
              <a:t>Avviso pubblico «Reggio Resiliente»</a:t>
            </a:r>
            <a:endParaRPr lang="it-IT" sz="2800" b="1" dirty="0">
              <a:solidFill>
                <a:schemeClr val="bg1"/>
              </a:solidFill>
              <a:latin typeface="Calibri" charset="0"/>
              <a:ea typeface="Calibri" charset="0"/>
              <a:cs typeface="Calibri" charset="0"/>
            </a:endParaRPr>
          </a:p>
          <a:p>
            <a:r>
              <a:rPr lang="it-IT" sz="2400" dirty="0">
                <a:solidFill>
                  <a:schemeClr val="bg1"/>
                </a:solidFill>
                <a:latin typeface="Calibri" charset="0"/>
                <a:ea typeface="Calibri" charset="0"/>
                <a:cs typeface="Calibri" charset="0"/>
              </a:rPr>
              <a:t>PON Città Metropolitane 2014-2020</a:t>
            </a:r>
          </a:p>
          <a:p>
            <a:endParaRPr lang="it-IT" sz="2400" dirty="0">
              <a:solidFill>
                <a:schemeClr val="bg1"/>
              </a:solidFill>
              <a:latin typeface="Calibri" charset="0"/>
              <a:ea typeface="Calibri" charset="0"/>
              <a:cs typeface="Calibri" charset="0"/>
            </a:endParaRPr>
          </a:p>
          <a:p>
            <a:r>
              <a:rPr lang="it-IT" sz="2400" i="1" dirty="0">
                <a:solidFill>
                  <a:srgbClr val="FFCC66"/>
                </a:solidFill>
                <a:latin typeface="Calibri" charset="0"/>
                <a:ea typeface="Calibri" charset="0"/>
                <a:cs typeface="Calibri" charset="0"/>
              </a:rPr>
              <a:t>Asse 3 – Intervento RC 3.3.1.d - Cantieri impresa sociale – Sostegno al rilancio dell’economia sociale</a:t>
            </a:r>
          </a:p>
          <a:p>
            <a:r>
              <a:rPr lang="it-IT" sz="2400" dirty="0">
                <a:solidFill>
                  <a:srgbClr val="FFCC66"/>
                </a:solidFill>
                <a:latin typeface="Calibri" charset="0"/>
                <a:ea typeface="Calibri" charset="0"/>
                <a:cs typeface="Calibri" charset="0"/>
              </a:rPr>
              <a:t>Fondo Sociale Europeo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Destinatari delle azioni</a:t>
            </a:r>
          </a:p>
        </p:txBody>
      </p:sp>
      <p:sp>
        <p:nvSpPr>
          <p:cNvPr id="3" name="Content Placeholder 2"/>
          <p:cNvSpPr>
            <a:spLocks noGrp="1"/>
          </p:cNvSpPr>
          <p:nvPr>
            <p:ph idx="1"/>
          </p:nvPr>
        </p:nvSpPr>
        <p:spPr/>
        <p:txBody>
          <a:bodyPr/>
          <a:lstStyle/>
          <a:p>
            <a:pPr algn="just"/>
            <a:r>
              <a:rPr lang="it-IT" dirty="0"/>
              <a:t>Le attività sostenute attraverso il presente avviso dovranno coinvolgere il maggior numero di cittadini della città di Reggio Calabria. Le persone saranno coinvolte nelle attività sia attraverso la partecipazione diretta che attraverso la fruizione dei servizi attivati.</a:t>
            </a:r>
          </a:p>
          <a:p>
            <a:pPr algn="just"/>
            <a:r>
              <a:rPr lang="it-IT" dirty="0"/>
              <a:t>I destinatari possono essere: </a:t>
            </a:r>
            <a:r>
              <a:rPr lang="it-IT" b="1" dirty="0"/>
              <a:t>a.</a:t>
            </a:r>
            <a:r>
              <a:rPr lang="it-IT" dirty="0"/>
              <a:t> Persone coinvolte nelle attività come </a:t>
            </a:r>
            <a:r>
              <a:rPr lang="it-IT" b="1" i="1" dirty="0"/>
              <a:t>partecipanti</a:t>
            </a:r>
            <a:r>
              <a:rPr lang="it-IT" b="1" dirty="0"/>
              <a:t>: </a:t>
            </a:r>
            <a:r>
              <a:rPr lang="it-IT" dirty="0"/>
              <a:t>ovvero persone che possono essere identificate e alle quali sia possibile chiedere informazioni sulle loro condizioni personali o alle quali siano destinate spese specifiche;</a:t>
            </a:r>
            <a:r>
              <a:rPr lang="it-IT" b="1" dirty="0"/>
              <a:t> b. </a:t>
            </a:r>
            <a:r>
              <a:rPr lang="it-IT" dirty="0"/>
              <a:t>Persone coinvolte nelle attività senza essere considerate partecipanti, ma </a:t>
            </a:r>
            <a:r>
              <a:rPr lang="it-IT" b="1" i="1" dirty="0"/>
              <a:t>fruitori</a:t>
            </a:r>
            <a:r>
              <a:rPr lang="it-IT" dirty="0"/>
              <a:t> dei servizi/attività di progetto, in caso di attività che non siano mirate sulle singole persone.</a:t>
            </a:r>
          </a:p>
          <a:p>
            <a:endParaRPr lang="it-IT" dirty="0"/>
          </a:p>
        </p:txBody>
      </p:sp>
    </p:spTree>
    <p:extLst>
      <p:ext uri="{BB962C8B-B14F-4D97-AF65-F5344CB8AC3E}">
        <p14:creationId xmlns:p14="http://schemas.microsoft.com/office/powerpoint/2010/main" val="4059056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Destinatari delle azioni</a:t>
            </a:r>
          </a:p>
        </p:txBody>
      </p:sp>
      <p:sp>
        <p:nvSpPr>
          <p:cNvPr id="3" name="Content Placeholder 2"/>
          <p:cNvSpPr>
            <a:spLocks noGrp="1"/>
          </p:cNvSpPr>
          <p:nvPr>
            <p:ph idx="1"/>
          </p:nvPr>
        </p:nvSpPr>
        <p:spPr>
          <a:xfrm>
            <a:off x="457200" y="1928813"/>
            <a:ext cx="8229600" cy="4092475"/>
          </a:xfrm>
        </p:spPr>
        <p:txBody>
          <a:bodyPr/>
          <a:lstStyle/>
          <a:p>
            <a:pPr algn="just"/>
            <a:r>
              <a:rPr lang="it-IT" dirty="0"/>
              <a:t>Ciascun progetto finanziato nell’ambito del presente avviso dovrà prevedere alternativamente il coinvolgimento del seguente numero minimo di persone:</a:t>
            </a:r>
          </a:p>
          <a:p>
            <a:pPr algn="just"/>
            <a:r>
              <a:rPr lang="it-IT" dirty="0"/>
              <a:t>i. Almeno 10 persone coinvolte nelle attività come partecipanti (ove le attività prevedano azioni compatibili) ovvero</a:t>
            </a:r>
          </a:p>
          <a:p>
            <a:pPr algn="just"/>
            <a:r>
              <a:rPr lang="it-IT" dirty="0"/>
              <a:t>ii. Almeno 50 persone coinvolte nelle attività ma non considerate partecipanti.</a:t>
            </a:r>
          </a:p>
          <a:p>
            <a:pPr algn="just"/>
            <a:r>
              <a:rPr lang="it-IT" dirty="0"/>
              <a:t>La priorità dovrà essere assicurata ai soggetti residenti e frequentatori delle aree bersaglio, e particolare attenzione dovrà essere riservata al coinvolgimento dei giovani, dei soggetti svantaggiati, dei più vulnerabili prevedendo attività e modalità di coinvolgimento adeguate.</a:t>
            </a:r>
          </a:p>
          <a:p>
            <a:endParaRPr lang="it-IT" dirty="0"/>
          </a:p>
        </p:txBody>
      </p:sp>
    </p:spTree>
    <p:extLst>
      <p:ext uri="{BB962C8B-B14F-4D97-AF65-F5344CB8AC3E}">
        <p14:creationId xmlns:p14="http://schemas.microsoft.com/office/powerpoint/2010/main" val="1263546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I Progetti di </a:t>
            </a:r>
            <a:r>
              <a:rPr lang="it-IT" dirty="0" err="1"/>
              <a:t>Comunita’</a:t>
            </a:r>
            <a:r>
              <a:rPr lang="it-IT" dirty="0"/>
              <a:t> finanziabili </a:t>
            </a:r>
          </a:p>
        </p:txBody>
      </p:sp>
      <p:sp>
        <p:nvSpPr>
          <p:cNvPr id="3" name="Content Placeholder 2"/>
          <p:cNvSpPr>
            <a:spLocks noGrp="1"/>
          </p:cNvSpPr>
          <p:nvPr>
            <p:ph idx="1"/>
          </p:nvPr>
        </p:nvSpPr>
        <p:spPr/>
        <p:txBody>
          <a:bodyPr/>
          <a:lstStyle/>
          <a:p>
            <a:pPr algn="just"/>
            <a:r>
              <a:rPr lang="it-IT" dirty="0"/>
              <a:t>Sono considerati ammissibili i </a:t>
            </a:r>
            <a:r>
              <a:rPr lang="it-IT" b="1" dirty="0"/>
              <a:t>“Progetti di comunità” redatti secondo le linee guida e che </a:t>
            </a:r>
            <a:r>
              <a:rPr lang="it-IT" dirty="0"/>
              <a:t>soddisfino i seguenti requisiti:</a:t>
            </a:r>
          </a:p>
          <a:p>
            <a:pPr algn="just"/>
            <a:r>
              <a:rPr lang="it-IT" dirty="0"/>
              <a:t>a)    l’oggetto dell’intervento rientri in una o più delle tematiche sociali individuate;</a:t>
            </a:r>
          </a:p>
          <a:p>
            <a:pPr algn="just"/>
            <a:r>
              <a:rPr lang="it-IT" dirty="0"/>
              <a:t>b)    prevedano coinvolgimento del numero minimo di destinatari previsto dall’avviso;</a:t>
            </a:r>
          </a:p>
          <a:p>
            <a:pPr algn="just"/>
            <a:r>
              <a:rPr lang="it-IT" dirty="0"/>
              <a:t>c)    abbiano una durata di almeno 3 mesi con conclusione entro </a:t>
            </a:r>
            <a:r>
              <a:rPr lang="it-IT"/>
              <a:t>il 30/10/2022;</a:t>
            </a:r>
            <a:endParaRPr lang="it-IT" dirty="0"/>
          </a:p>
          <a:p>
            <a:pPr algn="just"/>
            <a:r>
              <a:rPr lang="it-IT" dirty="0"/>
              <a:t>d)   abbiano un importo ricompreso tra un minimo € 30.000,00 e un massimo € 100.000,00;</a:t>
            </a:r>
          </a:p>
          <a:p>
            <a:endParaRPr lang="it-IT" dirty="0"/>
          </a:p>
        </p:txBody>
      </p:sp>
    </p:spTree>
    <p:extLst>
      <p:ext uri="{BB962C8B-B14F-4D97-AF65-F5344CB8AC3E}">
        <p14:creationId xmlns:p14="http://schemas.microsoft.com/office/powerpoint/2010/main" val="258834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84784"/>
            <a:ext cx="8219256" cy="4301654"/>
          </a:xfrm>
        </p:spPr>
        <p:txBody>
          <a:bodyPr/>
          <a:lstStyle/>
          <a:p>
            <a:pPr algn="just"/>
            <a:r>
              <a:rPr lang="it-IT" dirty="0"/>
              <a:t>e)    prevedano interventi da realizzarsi sul territorio comunale e in via prioritaria nelle aree bersaglio della città di Reggio Calabria;</a:t>
            </a:r>
          </a:p>
          <a:p>
            <a:pPr algn="just"/>
            <a:r>
              <a:rPr lang="it-IT" dirty="0" err="1"/>
              <a:t>f</a:t>
            </a:r>
            <a:r>
              <a:rPr lang="it-IT" dirty="0"/>
              <a:t>)    si caratterizzino per approccio, modalità di intervento o attività proposte in termini di capacità di coinvolgimento di attori locali e del target dei cittadini interessati nella fase di realizzazione dell’intervento;</a:t>
            </a:r>
          </a:p>
          <a:p>
            <a:pPr algn="just"/>
            <a:r>
              <a:rPr lang="it-IT" dirty="0"/>
              <a:t>g)    nel caso prevedano l’utilizzo di beni mobili o immobili, che questi siano idonei all’attività proposta e in regola con la vigente normativa in materia;</a:t>
            </a:r>
          </a:p>
          <a:p>
            <a:pPr algn="just"/>
            <a:r>
              <a:rPr lang="it-IT" dirty="0"/>
              <a:t>h)    nel caso prevedano l’utilizzo di spazi pubblici o aperti al pubblico, che questi ultimi garantiscano il rispetto delle prescrizioni dettate dall’avviso;</a:t>
            </a:r>
          </a:p>
        </p:txBody>
      </p:sp>
    </p:spTree>
    <p:extLst>
      <p:ext uri="{BB962C8B-B14F-4D97-AF65-F5344CB8AC3E}">
        <p14:creationId xmlns:p14="http://schemas.microsoft.com/office/powerpoint/2010/main" val="3278354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84784"/>
            <a:ext cx="8219256" cy="4301654"/>
          </a:xfrm>
        </p:spPr>
        <p:txBody>
          <a:bodyPr/>
          <a:lstStyle/>
          <a:p>
            <a:pPr algn="just"/>
            <a:r>
              <a:rPr lang="it-IT" dirty="0"/>
              <a:t>i)    perdurando lo stato di emergenza sanitaria derivante dalla pandemia da Covid-19, garantiscano il rispetto, nell’espletamento delle attività progettuali, delle disposizioni igienico-sanitarie e di comportamento anti-</a:t>
            </a:r>
            <a:r>
              <a:rPr lang="it-IT" dirty="0" err="1"/>
              <a:t>covid</a:t>
            </a:r>
            <a:r>
              <a:rPr lang="it-IT" dirty="0"/>
              <a:t>;</a:t>
            </a:r>
          </a:p>
          <a:p>
            <a:pPr algn="just"/>
            <a:r>
              <a:rPr lang="it-IT" dirty="0" err="1"/>
              <a:t>j</a:t>
            </a:r>
            <a:r>
              <a:rPr lang="it-IT" dirty="0"/>
              <a:t>)    Siano formulati e articolati secondo uno o più punti delle linee guida indicate dall’avviso.</a:t>
            </a:r>
          </a:p>
        </p:txBody>
      </p:sp>
    </p:spTree>
    <p:extLst>
      <p:ext uri="{BB962C8B-B14F-4D97-AF65-F5344CB8AC3E}">
        <p14:creationId xmlns:p14="http://schemas.microsoft.com/office/powerpoint/2010/main" val="2826993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a:t>Aree bersaglio</a:t>
            </a:r>
          </a:p>
        </p:txBody>
      </p:sp>
      <p:pic>
        <p:nvPicPr>
          <p:cNvPr id="4" name="Segnaposto contenuto 3"/>
          <p:cNvPicPr>
            <a:picLocks noGrp="1" noChangeAspect="1"/>
          </p:cNvPicPr>
          <p:nvPr>
            <p:ph idx="1"/>
          </p:nvPr>
        </p:nvPicPr>
        <p:blipFill>
          <a:blip r:embed="rId2"/>
          <a:stretch>
            <a:fillRect/>
          </a:stretch>
        </p:blipFill>
        <p:spPr>
          <a:xfrm>
            <a:off x="539552" y="1873077"/>
            <a:ext cx="4795229" cy="4340398"/>
          </a:xfrm>
          <a:prstGeom prst="rect">
            <a:avLst/>
          </a:prstGeom>
        </p:spPr>
      </p:pic>
      <p:pic>
        <p:nvPicPr>
          <p:cNvPr id="5" name="Immagine 4"/>
          <p:cNvPicPr>
            <a:picLocks noChangeAspect="1"/>
          </p:cNvPicPr>
          <p:nvPr/>
        </p:nvPicPr>
        <p:blipFill>
          <a:blip r:embed="rId3"/>
          <a:stretch>
            <a:fillRect/>
          </a:stretch>
        </p:blipFill>
        <p:spPr>
          <a:xfrm>
            <a:off x="5334781" y="2132856"/>
            <a:ext cx="2139549" cy="1139906"/>
          </a:xfrm>
          <a:prstGeom prst="rect">
            <a:avLst/>
          </a:prstGeom>
        </p:spPr>
      </p:pic>
    </p:spTree>
    <p:extLst>
      <p:ext uri="{BB962C8B-B14F-4D97-AF65-F5344CB8AC3E}">
        <p14:creationId xmlns:p14="http://schemas.microsoft.com/office/powerpoint/2010/main" val="1350517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2"/>
          <p:cNvSpPr>
            <a:spLocks noChangeArrowheads="1"/>
          </p:cNvSpPr>
          <p:nvPr/>
        </p:nvSpPr>
        <p:spPr bwMode="auto">
          <a:xfrm>
            <a:off x="1187624" y="2752909"/>
            <a:ext cx="7265987"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it-IT" sz="3500" b="1" dirty="0">
                <a:solidFill>
                  <a:schemeClr val="bg1"/>
                </a:solidFill>
                <a:latin typeface="Calibri" charset="0"/>
                <a:ea typeface="Calibri" charset="0"/>
                <a:cs typeface="Calibri" charset="0"/>
              </a:rPr>
              <a:t>Grazie per l’attenzione!</a:t>
            </a:r>
          </a:p>
          <a:p>
            <a:endParaRPr lang="it-IT" sz="3500" b="1" dirty="0">
              <a:solidFill>
                <a:schemeClr val="bg1"/>
              </a:solidFill>
              <a:latin typeface="Calibri" charset="0"/>
              <a:ea typeface="Calibri" charset="0"/>
              <a:cs typeface="Calibri" charset="0"/>
            </a:endParaRPr>
          </a:p>
          <a:p>
            <a:r>
              <a:rPr lang="it-IT" sz="2000" dirty="0">
                <a:solidFill>
                  <a:srgbClr val="FFCC66"/>
                </a:solidFill>
                <a:latin typeface="Calibri" charset="0"/>
                <a:ea typeface="Calibri" charset="0"/>
                <a:cs typeface="Calibri" charset="0"/>
              </a:rPr>
              <a:t>www.ponmetrorc.it</a:t>
            </a:r>
            <a:endParaRPr lang="it-IT" sz="2000" i="1" dirty="0">
              <a:solidFill>
                <a:srgbClr val="FFCC66"/>
              </a:solidFill>
              <a:latin typeface="Calibri" charset="0"/>
              <a:ea typeface="Calibri" charset="0"/>
              <a:cs typeface="Calibri" charset="0"/>
            </a:endParaRPr>
          </a:p>
        </p:txBody>
      </p:sp>
    </p:spTree>
    <p:extLst>
      <p:ext uri="{BB962C8B-B14F-4D97-AF65-F5344CB8AC3E}">
        <p14:creationId xmlns:p14="http://schemas.microsoft.com/office/powerpoint/2010/main" val="197732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524727-0541-4AF7-860D-EB487846313B}"/>
              </a:ext>
            </a:extLst>
          </p:cNvPr>
          <p:cNvSpPr>
            <a:spLocks noGrp="1"/>
          </p:cNvSpPr>
          <p:nvPr>
            <p:ph type="title"/>
          </p:nvPr>
        </p:nvSpPr>
        <p:spPr>
          <a:xfrm>
            <a:off x="457673" y="1628800"/>
            <a:ext cx="8229600" cy="444598"/>
          </a:xfrm>
        </p:spPr>
        <p:txBody>
          <a:bodyPr/>
          <a:lstStyle/>
          <a:p>
            <a:r>
              <a:rPr lang="it-IT" dirty="0"/>
              <a:t>Obiettivi dell’Avviso</a:t>
            </a:r>
          </a:p>
        </p:txBody>
      </p:sp>
      <p:sp>
        <p:nvSpPr>
          <p:cNvPr id="3" name="Segnaposto contenuto 2">
            <a:extLst>
              <a:ext uri="{FF2B5EF4-FFF2-40B4-BE49-F238E27FC236}">
                <a16:creationId xmlns:a16="http://schemas.microsoft.com/office/drawing/2014/main" id="{73B97294-E298-4F14-BDC2-1F1BAB11427B}"/>
              </a:ext>
            </a:extLst>
          </p:cNvPr>
          <p:cNvSpPr>
            <a:spLocks noGrp="1"/>
          </p:cNvSpPr>
          <p:nvPr>
            <p:ph idx="1"/>
          </p:nvPr>
        </p:nvSpPr>
        <p:spPr>
          <a:xfrm>
            <a:off x="540025" y="2639766"/>
            <a:ext cx="8147248" cy="4289673"/>
          </a:xfrm>
        </p:spPr>
        <p:txBody>
          <a:bodyPr/>
          <a:lstStyle/>
          <a:p>
            <a:pPr algn="just"/>
            <a:r>
              <a:rPr lang="it-IT" dirty="0"/>
              <a:t>Il Comune di Reggio Calabria con l’Avviso “REGGIO RESILIENTE” intende promuovere e sostenere interventi di inclusione e coesione sociale, proposti da soggetti del Terzo settore attivi nel territorio comunale, volti ad animare e rigenerare luoghi e comunità connotate da fragilità socio-culturale, tramite la realizzazione di attività e/o l'insediamento di servizi prioritariamente nelle aree periferiche o marginali (aree bersaglio) del territorio comunale.</a:t>
            </a:r>
          </a:p>
          <a:p>
            <a:pPr algn="just"/>
            <a:endParaRPr lang="it-IT" dirty="0"/>
          </a:p>
        </p:txBody>
      </p:sp>
    </p:spTree>
    <p:extLst>
      <p:ext uri="{BB962C8B-B14F-4D97-AF65-F5344CB8AC3E}">
        <p14:creationId xmlns:p14="http://schemas.microsoft.com/office/powerpoint/2010/main" val="3943814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524727-0541-4AF7-860D-EB487846313B}"/>
              </a:ext>
            </a:extLst>
          </p:cNvPr>
          <p:cNvSpPr>
            <a:spLocks noGrp="1"/>
          </p:cNvSpPr>
          <p:nvPr>
            <p:ph type="title"/>
          </p:nvPr>
        </p:nvSpPr>
        <p:spPr>
          <a:xfrm>
            <a:off x="457673" y="1628800"/>
            <a:ext cx="8229600" cy="444598"/>
          </a:xfrm>
        </p:spPr>
        <p:txBody>
          <a:bodyPr/>
          <a:lstStyle/>
          <a:p>
            <a:r>
              <a:rPr lang="it-IT" dirty="0"/>
              <a:t>Obiettivi dell’Avviso</a:t>
            </a:r>
          </a:p>
        </p:txBody>
      </p:sp>
      <p:sp>
        <p:nvSpPr>
          <p:cNvPr id="3" name="Segnaposto contenuto 2">
            <a:extLst>
              <a:ext uri="{FF2B5EF4-FFF2-40B4-BE49-F238E27FC236}">
                <a16:creationId xmlns:a16="http://schemas.microsoft.com/office/drawing/2014/main" id="{73B97294-E298-4F14-BDC2-1F1BAB11427B}"/>
              </a:ext>
            </a:extLst>
          </p:cNvPr>
          <p:cNvSpPr>
            <a:spLocks noGrp="1"/>
          </p:cNvSpPr>
          <p:nvPr>
            <p:ph idx="1"/>
          </p:nvPr>
        </p:nvSpPr>
        <p:spPr>
          <a:xfrm>
            <a:off x="540025" y="2348880"/>
            <a:ext cx="8147248" cy="4289673"/>
          </a:xfrm>
        </p:spPr>
        <p:txBody>
          <a:bodyPr/>
          <a:lstStyle/>
          <a:p>
            <a:pPr algn="just"/>
            <a:r>
              <a:rPr lang="it-IT" dirty="0"/>
              <a:t>Le proposte progettuali devono riguardare le seguenti tematiche sociali: </a:t>
            </a:r>
          </a:p>
          <a:p>
            <a:pPr marL="342900" indent="-342900" algn="just">
              <a:buFont typeface="Arial" panose="020B0604020202020204" pitchFamily="34" charset="0"/>
              <a:buChar char="•"/>
            </a:pPr>
            <a:r>
              <a:rPr lang="it-IT" dirty="0"/>
              <a:t>welfare comunitario e di reti di mutuo aiuto; </a:t>
            </a:r>
          </a:p>
          <a:p>
            <a:pPr marL="342900" indent="-342900" algn="just">
              <a:buFont typeface="Arial" panose="020B0604020202020204" pitchFamily="34" charset="0"/>
              <a:buChar char="•"/>
            </a:pPr>
            <a:r>
              <a:rPr lang="it-IT" dirty="0"/>
              <a:t>welfare culturale e promozione dell’arte, della cultura e della creatività; </a:t>
            </a:r>
          </a:p>
          <a:p>
            <a:pPr marL="342900" indent="-342900" algn="just">
              <a:buFont typeface="Arial" panose="020B0604020202020204" pitchFamily="34" charset="0"/>
              <a:buChar char="•"/>
            </a:pPr>
            <a:r>
              <a:rPr lang="it-IT" dirty="0"/>
              <a:t>attività legate all’economia circolare e alla tutela dell’ambiente; </a:t>
            </a:r>
          </a:p>
          <a:p>
            <a:pPr marL="342900" indent="-342900" algn="just">
              <a:buFont typeface="Arial" panose="020B0604020202020204" pitchFamily="34" charset="0"/>
              <a:buChar char="•"/>
            </a:pPr>
            <a:r>
              <a:rPr lang="it-IT" dirty="0"/>
              <a:t>bambini, giovani e sport. </a:t>
            </a:r>
          </a:p>
          <a:p>
            <a:r>
              <a:rPr lang="it-IT" dirty="0"/>
              <a:t> </a:t>
            </a:r>
          </a:p>
        </p:txBody>
      </p:sp>
    </p:spTree>
    <p:extLst>
      <p:ext uri="{BB962C8B-B14F-4D97-AF65-F5344CB8AC3E}">
        <p14:creationId xmlns:p14="http://schemas.microsoft.com/office/powerpoint/2010/main" val="1900907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524727-0541-4AF7-860D-EB487846313B}"/>
              </a:ext>
            </a:extLst>
          </p:cNvPr>
          <p:cNvSpPr>
            <a:spLocks noGrp="1"/>
          </p:cNvSpPr>
          <p:nvPr>
            <p:ph type="title"/>
          </p:nvPr>
        </p:nvSpPr>
        <p:spPr>
          <a:xfrm>
            <a:off x="457200" y="1556792"/>
            <a:ext cx="8229600" cy="444598"/>
          </a:xfrm>
        </p:spPr>
        <p:txBody>
          <a:bodyPr/>
          <a:lstStyle/>
          <a:p>
            <a:r>
              <a:rPr lang="it-IT" dirty="0"/>
              <a:t>I progetti di </a:t>
            </a:r>
            <a:r>
              <a:rPr lang="it-IT" dirty="0" err="1"/>
              <a:t>comunita’</a:t>
            </a:r>
            <a:endParaRPr lang="it-IT" dirty="0"/>
          </a:p>
        </p:txBody>
      </p:sp>
      <p:sp>
        <p:nvSpPr>
          <p:cNvPr id="3" name="Segnaposto contenuto 2">
            <a:extLst>
              <a:ext uri="{FF2B5EF4-FFF2-40B4-BE49-F238E27FC236}">
                <a16:creationId xmlns:a16="http://schemas.microsoft.com/office/drawing/2014/main" id="{73B97294-E298-4F14-BDC2-1F1BAB11427B}"/>
              </a:ext>
            </a:extLst>
          </p:cNvPr>
          <p:cNvSpPr>
            <a:spLocks noGrp="1"/>
          </p:cNvSpPr>
          <p:nvPr>
            <p:ph idx="1"/>
          </p:nvPr>
        </p:nvSpPr>
        <p:spPr>
          <a:xfrm>
            <a:off x="548838" y="1789208"/>
            <a:ext cx="8147248" cy="4289673"/>
          </a:xfrm>
        </p:spPr>
        <p:txBody>
          <a:bodyPr/>
          <a:lstStyle/>
          <a:p>
            <a:r>
              <a:rPr lang="it-IT" sz="2000" dirty="0"/>
              <a:t>  </a:t>
            </a:r>
          </a:p>
          <a:p>
            <a:pPr algn="just"/>
            <a:r>
              <a:rPr lang="it-IT" sz="2000" dirty="0"/>
              <a:t>I Progetti di Comunità ammessi a contributo sono programmi di intervento caratterizzati dal duplice obiettivo di </a:t>
            </a:r>
            <a:r>
              <a:rPr lang="it-IT" sz="2000" b="1" dirty="0"/>
              <a:t>sviluppare il sentimento di comunità</a:t>
            </a:r>
            <a:r>
              <a:rPr lang="it-IT" sz="2000" dirty="0"/>
              <a:t>  e di </a:t>
            </a:r>
            <a:r>
              <a:rPr lang="it-IT" sz="2000" b="1" dirty="0"/>
              <a:t>sostenere la comunità come soggetto, e sono finalizzati in particolar modo a:</a:t>
            </a:r>
          </a:p>
          <a:p>
            <a:pPr marL="457200" indent="-457200" algn="just">
              <a:buAutoNum type="alphaLcParenR"/>
            </a:pPr>
            <a:r>
              <a:rPr lang="it-IT" sz="2000" b="1" dirty="0"/>
              <a:t>rispondere a bisogni sociali con l’innovazione di servizi, processi e modelli</a:t>
            </a:r>
            <a:r>
              <a:rPr lang="it-IT" sz="2000" dirty="0"/>
              <a:t> in un’ottica di co-programmazione e co-produzione di risposte flessibili, personalizzate e multidimensionali, che aprano a nuove forme di socialità e mutualità; </a:t>
            </a:r>
          </a:p>
          <a:p>
            <a:pPr marL="457200" indent="-457200" algn="just">
              <a:buAutoNum type="alphaLcParenR"/>
            </a:pPr>
            <a:r>
              <a:rPr lang="it-IT" sz="2000" b="1" dirty="0"/>
              <a:t>valorizzare le risorse del territorio in prospettiva comunitaria </a:t>
            </a:r>
            <a:r>
              <a:rPr lang="it-IT" sz="2000" dirty="0"/>
              <a:t>con interventi che sostengano le relazioni e i legami sociali, lo sviluppo di reti, il rafforzamento del tessuto della comunità locale; </a:t>
            </a:r>
          </a:p>
        </p:txBody>
      </p:sp>
    </p:spTree>
    <p:extLst>
      <p:ext uri="{BB962C8B-B14F-4D97-AF65-F5344CB8AC3E}">
        <p14:creationId xmlns:p14="http://schemas.microsoft.com/office/powerpoint/2010/main" val="273466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524727-0541-4AF7-860D-EB487846313B}"/>
              </a:ext>
            </a:extLst>
          </p:cNvPr>
          <p:cNvSpPr>
            <a:spLocks noGrp="1"/>
          </p:cNvSpPr>
          <p:nvPr>
            <p:ph type="title"/>
          </p:nvPr>
        </p:nvSpPr>
        <p:spPr>
          <a:xfrm>
            <a:off x="457200" y="1268760"/>
            <a:ext cx="8229600" cy="444598"/>
          </a:xfrm>
        </p:spPr>
        <p:txBody>
          <a:bodyPr/>
          <a:lstStyle/>
          <a:p>
            <a:r>
              <a:rPr lang="it-IT" dirty="0"/>
              <a:t>I progetti di </a:t>
            </a:r>
            <a:r>
              <a:rPr lang="it-IT" dirty="0" err="1"/>
              <a:t>comunita’</a:t>
            </a:r>
            <a:endParaRPr lang="it-IT" dirty="0"/>
          </a:p>
        </p:txBody>
      </p:sp>
      <p:sp>
        <p:nvSpPr>
          <p:cNvPr id="3" name="Segnaposto contenuto 2">
            <a:extLst>
              <a:ext uri="{FF2B5EF4-FFF2-40B4-BE49-F238E27FC236}">
                <a16:creationId xmlns:a16="http://schemas.microsoft.com/office/drawing/2014/main" id="{73B97294-E298-4F14-BDC2-1F1BAB11427B}"/>
              </a:ext>
            </a:extLst>
          </p:cNvPr>
          <p:cNvSpPr>
            <a:spLocks noGrp="1"/>
          </p:cNvSpPr>
          <p:nvPr>
            <p:ph idx="1"/>
          </p:nvPr>
        </p:nvSpPr>
        <p:spPr>
          <a:xfrm>
            <a:off x="554085" y="1299567"/>
            <a:ext cx="8147248" cy="4289673"/>
          </a:xfrm>
        </p:spPr>
        <p:txBody>
          <a:bodyPr/>
          <a:lstStyle/>
          <a:p>
            <a:r>
              <a:rPr lang="it-IT" sz="2000" dirty="0"/>
              <a:t>  </a:t>
            </a:r>
          </a:p>
          <a:p>
            <a:pPr marL="457200" indent="-457200" algn="just">
              <a:buFont typeface="+mj-lt"/>
              <a:buAutoNum type="alphaLcParenR" startAt="3"/>
            </a:pPr>
            <a:endParaRPr lang="it-IT" sz="2000" b="1" dirty="0"/>
          </a:p>
          <a:p>
            <a:pPr marL="457200" indent="-457200" algn="just">
              <a:buFont typeface="+mj-lt"/>
              <a:buAutoNum type="alphaLcParenR" startAt="3"/>
            </a:pPr>
            <a:r>
              <a:rPr lang="it-IT" sz="2000" b="1" dirty="0"/>
              <a:t>accompagnare le comunità a reagire in maniera propositiva alla crisi socio-economica determinatasi in conseguenza della pandemia da COVID-19,</a:t>
            </a:r>
            <a:r>
              <a:rPr lang="it-IT" sz="2000" dirty="0"/>
              <a:t> promuovendo azioni di resilienza attiva e predisposizione positiva al cambiamento.</a:t>
            </a:r>
          </a:p>
          <a:p>
            <a:pPr algn="just"/>
            <a:endParaRPr lang="it-IT" sz="2000" dirty="0"/>
          </a:p>
        </p:txBody>
      </p:sp>
    </p:spTree>
    <p:extLst>
      <p:ext uri="{BB962C8B-B14F-4D97-AF65-F5344CB8AC3E}">
        <p14:creationId xmlns:p14="http://schemas.microsoft.com/office/powerpoint/2010/main" val="3877153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A64769-1DDC-437A-A151-5B80063127D6}"/>
              </a:ext>
            </a:extLst>
          </p:cNvPr>
          <p:cNvSpPr>
            <a:spLocks noGrp="1"/>
          </p:cNvSpPr>
          <p:nvPr>
            <p:ph type="title"/>
          </p:nvPr>
        </p:nvSpPr>
        <p:spPr/>
        <p:txBody>
          <a:bodyPr/>
          <a:lstStyle/>
          <a:p>
            <a:br>
              <a:rPr lang="it-IT" dirty="0"/>
            </a:br>
            <a:r>
              <a:rPr lang="it-IT" dirty="0"/>
              <a:t>Contributo Concedibile e Dotazione Finanziaria</a:t>
            </a:r>
            <a:br>
              <a:rPr lang="it-IT" dirty="0"/>
            </a:br>
            <a:endParaRPr lang="it-IT" dirty="0"/>
          </a:p>
        </p:txBody>
      </p:sp>
      <p:sp>
        <p:nvSpPr>
          <p:cNvPr id="3" name="Segnaposto contenuto 2">
            <a:extLst>
              <a:ext uri="{FF2B5EF4-FFF2-40B4-BE49-F238E27FC236}">
                <a16:creationId xmlns:a16="http://schemas.microsoft.com/office/drawing/2014/main" id="{16521A37-E585-458D-8414-323F10F802D3}"/>
              </a:ext>
            </a:extLst>
          </p:cNvPr>
          <p:cNvSpPr>
            <a:spLocks noGrp="1"/>
          </p:cNvSpPr>
          <p:nvPr>
            <p:ph idx="1"/>
          </p:nvPr>
        </p:nvSpPr>
        <p:spPr>
          <a:xfrm>
            <a:off x="539552" y="2204864"/>
            <a:ext cx="8229600" cy="4020467"/>
          </a:xfrm>
        </p:spPr>
        <p:txBody>
          <a:bodyPr/>
          <a:lstStyle/>
          <a:p>
            <a:pPr marL="342900" indent="-342900" algn="just">
              <a:buFont typeface="Arial" panose="020B0604020202020204" pitchFamily="34" charset="0"/>
              <a:buChar char="•"/>
            </a:pPr>
            <a:r>
              <a:rPr lang="it-IT" dirty="0"/>
              <a:t>Il contributo è concesso nella forma del contributo in conto capitale, sulla base di una procedura </a:t>
            </a:r>
            <a:r>
              <a:rPr lang="it-IT" b="1" dirty="0"/>
              <a:t>valutativa a graduatoria.</a:t>
            </a:r>
          </a:p>
          <a:p>
            <a:pPr marL="342900" indent="-342900" algn="just">
              <a:buFont typeface="Arial" panose="020B0604020202020204" pitchFamily="34" charset="0"/>
              <a:buChar char="•"/>
            </a:pPr>
            <a:r>
              <a:rPr lang="it-IT" dirty="0"/>
              <a:t>L’importo concedibile, per ciascuna proposta progettuale, </a:t>
            </a:r>
            <a:r>
              <a:rPr lang="it-IT" b="1" dirty="0"/>
              <a:t>non potrà essere inferiore a euro 30.000,00 e superiore a euro 100.000,00, </a:t>
            </a:r>
            <a:r>
              <a:rPr lang="it-IT" dirty="0"/>
              <a:t>fino alla </a:t>
            </a:r>
            <a:r>
              <a:rPr lang="it-IT" b="1" dirty="0"/>
              <a:t>copertura massima dell’ 80% delle spese ammissibili</a:t>
            </a:r>
            <a:r>
              <a:rPr lang="it-IT" dirty="0"/>
              <a:t> previste e sostenute per la realizzazione del progetto.  </a:t>
            </a:r>
          </a:p>
          <a:p>
            <a:pPr marL="342900" indent="-342900" algn="just">
              <a:buFont typeface="Arial" panose="020B0604020202020204" pitchFamily="34" charset="0"/>
              <a:buChar char="•"/>
            </a:pPr>
            <a:r>
              <a:rPr lang="it-IT" b="1" dirty="0"/>
              <a:t>La dotazione finanziaria disponibile è pari a €. 4.379.412,00</a:t>
            </a:r>
            <a:r>
              <a:rPr lang="it-IT" dirty="0"/>
              <a:t>, a valere sulla scheda intervento RC 3.3.1.d. del PON Metro Reggio Calabria nell’ambito dell’Asse 3 – Servizi per l’inclusione del PON METRO 2014/2020.</a:t>
            </a:r>
          </a:p>
        </p:txBody>
      </p:sp>
    </p:spTree>
    <p:extLst>
      <p:ext uri="{BB962C8B-B14F-4D97-AF65-F5344CB8AC3E}">
        <p14:creationId xmlns:p14="http://schemas.microsoft.com/office/powerpoint/2010/main" val="1583667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Soggetti Beneficiari</a:t>
            </a:r>
          </a:p>
        </p:txBody>
      </p:sp>
      <p:sp>
        <p:nvSpPr>
          <p:cNvPr id="3" name="Content Placeholder 2"/>
          <p:cNvSpPr>
            <a:spLocks noGrp="1"/>
          </p:cNvSpPr>
          <p:nvPr>
            <p:ph idx="1"/>
          </p:nvPr>
        </p:nvSpPr>
        <p:spPr>
          <a:xfrm>
            <a:off x="422886" y="2420888"/>
            <a:ext cx="8229600" cy="3857625"/>
          </a:xfrm>
        </p:spPr>
        <p:txBody>
          <a:bodyPr/>
          <a:lstStyle/>
          <a:p>
            <a:pPr marL="342900" indent="-342900" algn="just">
              <a:buFont typeface="Arial" panose="020B0604020202020204" pitchFamily="34" charset="0"/>
              <a:buChar char="•"/>
            </a:pPr>
            <a:r>
              <a:rPr lang="it-IT" b="1" dirty="0"/>
              <a:t>Enti del Terzo Settore (ETS),</a:t>
            </a:r>
            <a:r>
              <a:rPr lang="it-IT" dirty="0"/>
              <a:t> per come individuati dall’art. 4 del Decreto Legislativo n. 117/2017, che possono partecipare sia in forma singola sia in forma associata con altri ETS (ATS). </a:t>
            </a:r>
          </a:p>
          <a:p>
            <a:pPr marL="342900" indent="-342900" algn="just">
              <a:buFont typeface="Arial" panose="020B0604020202020204" pitchFamily="34" charset="0"/>
              <a:buChar char="•"/>
            </a:pPr>
            <a:r>
              <a:rPr lang="it-IT" b="1" dirty="0"/>
              <a:t>Ciascun ETS può partecipare ad una sola ATS</a:t>
            </a:r>
            <a:r>
              <a:rPr lang="it-IT" dirty="0"/>
              <a:t> richiedente l’agevolazione a pena di inammissibilità di tutte le domande presentate nelle quali è presente lo stesso ETS.</a:t>
            </a:r>
          </a:p>
          <a:p>
            <a:pPr marL="342900" indent="-342900" algn="just">
              <a:buFont typeface="Arial" panose="020B0604020202020204" pitchFamily="34" charset="0"/>
              <a:buChar char="•"/>
            </a:pPr>
            <a:r>
              <a:rPr lang="it-IT" b="1" dirty="0"/>
              <a:t>I soggetti interessati possono presentare una sola domanda di contributo</a:t>
            </a:r>
            <a:r>
              <a:rPr lang="it-IT" dirty="0"/>
              <a:t>, sia essa in forma singola o in forma associata</a:t>
            </a:r>
          </a:p>
        </p:txBody>
      </p:sp>
    </p:spTree>
    <p:extLst>
      <p:ext uri="{BB962C8B-B14F-4D97-AF65-F5344CB8AC3E}">
        <p14:creationId xmlns:p14="http://schemas.microsoft.com/office/powerpoint/2010/main" val="3785655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Requisiti di partecipazione</a:t>
            </a:r>
          </a:p>
        </p:txBody>
      </p:sp>
      <p:sp>
        <p:nvSpPr>
          <p:cNvPr id="3" name="Segnaposto contenuto 2"/>
          <p:cNvSpPr>
            <a:spLocks noGrp="1"/>
          </p:cNvSpPr>
          <p:nvPr>
            <p:ph idx="1"/>
          </p:nvPr>
        </p:nvSpPr>
        <p:spPr/>
        <p:txBody>
          <a:bodyPr/>
          <a:lstStyle/>
          <a:p>
            <a:endParaRPr lang="it-IT" b="1" dirty="0"/>
          </a:p>
          <a:p>
            <a:pPr algn="just"/>
            <a:r>
              <a:rPr lang="it-IT" b="1" dirty="0"/>
              <a:t>Alla data di presentazione della domanda, il soggetto proponente/capofila dovrà, in particolare:</a:t>
            </a:r>
          </a:p>
          <a:p>
            <a:pPr algn="just">
              <a:spcAft>
                <a:spcPts val="600"/>
              </a:spcAft>
            </a:pPr>
            <a:r>
              <a:rPr lang="it-IT" b="1" dirty="0"/>
              <a:t>a)</a:t>
            </a:r>
            <a:r>
              <a:rPr lang="it-IT" dirty="0"/>
              <a:t> dichiarare in autocertificazione il </a:t>
            </a:r>
            <a:r>
              <a:rPr lang="it-IT" b="1" dirty="0"/>
              <a:t>possesso dei requisiti generali di idoneità morale di cui all’art. 80 del </a:t>
            </a:r>
            <a:r>
              <a:rPr lang="it-IT" b="1" dirty="0" err="1"/>
              <a:t>D.Lgs.</a:t>
            </a:r>
            <a:r>
              <a:rPr lang="it-IT" b="1" dirty="0"/>
              <a:t> n. 50/2016</a:t>
            </a:r>
            <a:r>
              <a:rPr lang="it-IT" dirty="0"/>
              <a:t>;</a:t>
            </a:r>
          </a:p>
          <a:p>
            <a:pPr algn="just"/>
            <a:r>
              <a:rPr lang="it-IT" dirty="0"/>
              <a:t>b) </a:t>
            </a:r>
            <a:r>
              <a:rPr lang="it-IT" b="1" dirty="0"/>
              <a:t>avere sede legale e/o unità operativa </a:t>
            </a:r>
            <a:r>
              <a:rPr lang="it-IT" dirty="0"/>
              <a:t>nel territorio del Comune di Reggio Calabria. Per gli enti privi di unità operativa nel Comune di Reggio Calabria al momento della domanda, detto requisito deve sussistere alla stipula della convenzione; </a:t>
            </a:r>
          </a:p>
        </p:txBody>
      </p:sp>
    </p:spTree>
    <p:extLst>
      <p:ext uri="{BB962C8B-B14F-4D97-AF65-F5344CB8AC3E}">
        <p14:creationId xmlns:p14="http://schemas.microsoft.com/office/powerpoint/2010/main" val="3083256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Requisiti di partecipazione</a:t>
            </a:r>
          </a:p>
        </p:txBody>
      </p:sp>
      <p:sp>
        <p:nvSpPr>
          <p:cNvPr id="3" name="Segnaposto contenuto 2"/>
          <p:cNvSpPr>
            <a:spLocks noGrp="1"/>
          </p:cNvSpPr>
          <p:nvPr>
            <p:ph idx="1"/>
          </p:nvPr>
        </p:nvSpPr>
        <p:spPr/>
        <p:txBody>
          <a:bodyPr/>
          <a:lstStyle/>
          <a:p>
            <a:pPr algn="just">
              <a:spcAft>
                <a:spcPts val="600"/>
              </a:spcAft>
            </a:pPr>
            <a:r>
              <a:rPr lang="it-IT" dirty="0"/>
              <a:t>c) essere regolarmente </a:t>
            </a:r>
            <a:r>
              <a:rPr lang="it-IT" b="1" dirty="0"/>
              <a:t>costituito da almeno 24 mesi </a:t>
            </a:r>
            <a:r>
              <a:rPr lang="it-IT" dirty="0"/>
              <a:t>alla data di presentazione della domanda;</a:t>
            </a:r>
          </a:p>
          <a:p>
            <a:pPr algn="just"/>
            <a:r>
              <a:rPr lang="it-IT" dirty="0"/>
              <a:t>d) essere </a:t>
            </a:r>
            <a:r>
              <a:rPr lang="it-IT" b="1" dirty="0"/>
              <a:t>iscritto al Registro Unico Nazionale del Terzo Settore (RUNTS)</a:t>
            </a:r>
            <a:r>
              <a:rPr lang="it-IT" dirty="0"/>
              <a:t> di cui all'art. 45 del </a:t>
            </a:r>
            <a:r>
              <a:rPr lang="it-IT" dirty="0" err="1"/>
              <a:t>D.Lgs.</a:t>
            </a:r>
            <a:r>
              <a:rPr lang="it-IT" dirty="0"/>
              <a:t> 117/2017 o, nelle more dell’attuazione del RUNTS, essere iscritto in altro registro/albo/elenco nazionale/regionale/provinciale/comunale esistente;</a:t>
            </a:r>
          </a:p>
          <a:p>
            <a:pPr algn="just"/>
            <a:r>
              <a:rPr lang="it-IT" dirty="0"/>
              <a:t>e) in caso di impresa sociale, essere iscritta presso il Registro imprese della Camera di Commercio territorialmente competente;</a:t>
            </a:r>
          </a:p>
          <a:p>
            <a:pPr algn="just"/>
            <a:r>
              <a:rPr lang="it-IT" dirty="0"/>
              <a:t>f) possedere la capacità economico-finanziaria in relazione al progetto da realizzare.</a:t>
            </a:r>
          </a:p>
          <a:p>
            <a:endParaRPr lang="it-IT" dirty="0"/>
          </a:p>
        </p:txBody>
      </p:sp>
    </p:spTree>
    <p:extLst>
      <p:ext uri="{BB962C8B-B14F-4D97-AF65-F5344CB8AC3E}">
        <p14:creationId xmlns:p14="http://schemas.microsoft.com/office/powerpoint/2010/main" val="2612235074"/>
      </p:ext>
    </p:extLst>
  </p:cSld>
  <p:clrMapOvr>
    <a:masterClrMapping/>
  </p:clrMapOvr>
</p:sld>
</file>

<file path=ppt/theme/theme1.xml><?xml version="1.0" encoding="utf-8"?>
<a:theme xmlns:a="http://schemas.openxmlformats.org/drawingml/2006/main" name="1_schema_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schema_slid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schema_slides</Template>
  <TotalTime>6888</TotalTime>
  <Words>1152</Words>
  <Application>Microsoft Office PowerPoint</Application>
  <PresentationFormat>Presentazione su schermo (4:3)</PresentationFormat>
  <Paragraphs>66</Paragraphs>
  <Slides>16</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16</vt:i4>
      </vt:variant>
    </vt:vector>
  </HeadingPairs>
  <TitlesOfParts>
    <vt:vector size="19" baseType="lpstr">
      <vt:lpstr>Arial</vt:lpstr>
      <vt:lpstr>Calibri</vt:lpstr>
      <vt:lpstr>1_schema_slides</vt:lpstr>
      <vt:lpstr>Presentazione standard di PowerPoint</vt:lpstr>
      <vt:lpstr>Obiettivi dell’Avviso</vt:lpstr>
      <vt:lpstr>Obiettivi dell’Avviso</vt:lpstr>
      <vt:lpstr>I progetti di comunita’</vt:lpstr>
      <vt:lpstr>I progetti di comunita’</vt:lpstr>
      <vt:lpstr> Contributo Concedibile e Dotazione Finanziaria </vt:lpstr>
      <vt:lpstr>Soggetti Beneficiari</vt:lpstr>
      <vt:lpstr>Requisiti di partecipazione</vt:lpstr>
      <vt:lpstr>Requisiti di partecipazione</vt:lpstr>
      <vt:lpstr>Destinatari delle azioni</vt:lpstr>
      <vt:lpstr>Destinatari delle azioni</vt:lpstr>
      <vt:lpstr>I Progetti di Comunita’ finanziabili </vt:lpstr>
      <vt:lpstr>Presentazione standard di PowerPoint</vt:lpstr>
      <vt:lpstr>Presentazione standard di PowerPoint</vt:lpstr>
      <vt:lpstr>Aree bersaglio</vt:lpstr>
      <vt:lpstr>Presentazione standard di PowerPoint</vt:lpstr>
    </vt:vector>
  </TitlesOfParts>
  <Company>Agenzia per la Coesione Territoriale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INFORMAZIONE E PUBBLICITA’</dc:title>
  <dc:creator>Raffaele Paciello</dc:creator>
  <cp:lastModifiedBy>simona mauro</cp:lastModifiedBy>
  <cp:revision>714</cp:revision>
  <cp:lastPrinted>2016-10-23T10:05:55Z</cp:lastPrinted>
  <dcterms:created xsi:type="dcterms:W3CDTF">2010-07-07T07:39:51Z</dcterms:created>
  <dcterms:modified xsi:type="dcterms:W3CDTF">2021-07-09T09:49:07Z</dcterms:modified>
</cp:coreProperties>
</file>